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CADFFF"/>
          </a:solidFill>
        </a:fill>
      </a:tcStyle>
    </a:wholeTbl>
    <a:band2H>
      <a:tcTxStyle b="def" i="def"/>
      <a:tcStyle>
        <a:tcBdr/>
        <a:fill>
          <a:solidFill>
            <a:srgbClr val="E6F0FF"/>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1"/>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1"/>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1"/>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D1F0CC"/>
          </a:solidFill>
        </a:fill>
      </a:tcStyle>
    </a:wholeTbl>
    <a:band2H>
      <a:tcTxStyle b="def" i="def"/>
      <a:tcStyle>
        <a:tcBdr/>
        <a:fill>
          <a:solidFill>
            <a:srgbClr val="EAF8E7"/>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3"/>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3"/>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3"/>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FFCDDF"/>
          </a:solidFill>
        </a:fill>
      </a:tcStyle>
    </a:wholeTbl>
    <a:band2H>
      <a:tcTxStyle b="def" i="def"/>
      <a:tcStyle>
        <a:tcBdr/>
        <a:fill>
          <a:solidFill>
            <a:srgbClr val="FFE8F0"/>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6"/>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6"/>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chemeClr val="accent6"/>
          </a:solidFill>
        </a:fill>
      </a:tcStyle>
    </a:firstRow>
  </a:tblStyle>
  <a:tblStyle styleId="{CF821DB8-F4EB-4A41-A1BA-3FCAFE7338EE}"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005E00"/>
          </a:solidFill>
        </a:fill>
      </a:tcStyle>
    </a:band2H>
    <a:firstCol>
      <a:tcTxStyle b="on" i="off">
        <a:fontRef idx="minor">
          <a:srgbClr val="005E00"/>
        </a:fontRef>
        <a:srgbClr val="005E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005E00"/>
          </a:solidFill>
        </a:fill>
      </a:tcStyle>
    </a:lastRow>
    <a:firstRow>
      <a:tcTxStyle b="on" i="off">
        <a:fontRef idx="minor">
          <a:srgbClr val="005E00"/>
        </a:fontRef>
        <a:srgbClr val="005E00"/>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5E5E5E"/>
        </a:fontRef>
        <a:srgbClr val="5E5E5E"/>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D1D1D1"/>
          </a:solidFill>
        </a:fill>
      </a:tcStyle>
    </a:wholeTbl>
    <a:band2H>
      <a:tcTxStyle b="def" i="def"/>
      <a:tcStyle>
        <a:tcBdr/>
        <a:fill>
          <a:solidFill>
            <a:srgbClr val="E9E9E9"/>
          </a:solidFill>
        </a:fill>
      </a:tcStyle>
    </a:band2H>
    <a:firstCol>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5E5E5E"/>
          </a:solidFill>
        </a:fill>
      </a:tcStyle>
    </a:firstCol>
    <a:la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38100" cap="flat">
              <a:solidFill>
                <a:srgbClr val="005E00"/>
              </a:solidFill>
              <a:prstDash val="solid"/>
              <a:round/>
            </a:ln>
          </a:top>
          <a:bottom>
            <a:ln w="127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5E5E5E"/>
          </a:solidFill>
        </a:fill>
      </a:tcStyle>
    </a:lastRow>
    <a:firstRow>
      <a:tcTxStyle b="on" i="off">
        <a:fontRef idx="minor">
          <a:srgbClr val="005E00"/>
        </a:fontRef>
        <a:srgbClr val="005E00"/>
      </a:tcTxStyle>
      <a:tcStyle>
        <a:tcBdr>
          <a:left>
            <a:ln w="12700" cap="flat">
              <a:solidFill>
                <a:srgbClr val="005E00"/>
              </a:solidFill>
              <a:prstDash val="solid"/>
              <a:round/>
            </a:ln>
          </a:left>
          <a:right>
            <a:ln w="12700" cap="flat">
              <a:solidFill>
                <a:srgbClr val="005E00"/>
              </a:solidFill>
              <a:prstDash val="solid"/>
              <a:round/>
            </a:ln>
          </a:right>
          <a:top>
            <a:ln w="12700" cap="flat">
              <a:solidFill>
                <a:srgbClr val="005E00"/>
              </a:solidFill>
              <a:prstDash val="solid"/>
              <a:round/>
            </a:ln>
          </a:top>
          <a:bottom>
            <a:ln w="38100" cap="flat">
              <a:solidFill>
                <a:srgbClr val="005E00"/>
              </a:solidFill>
              <a:prstDash val="solid"/>
              <a:round/>
            </a:ln>
          </a:bottom>
          <a:insideH>
            <a:ln w="12700" cap="flat">
              <a:solidFill>
                <a:srgbClr val="005E00"/>
              </a:solidFill>
              <a:prstDash val="solid"/>
              <a:round/>
            </a:ln>
          </a:insideH>
          <a:insideV>
            <a:ln w="12700" cap="flat">
              <a:solidFill>
                <a:srgbClr val="005E00"/>
              </a:solidFill>
              <a:prstDash val="solid"/>
              <a:round/>
            </a:ln>
          </a:insideV>
        </a:tcBdr>
        <a:fill>
          <a:solidFill>
            <a:srgbClr val="5E5E5E"/>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wholeTbl>
    <a:band2H>
      <a:tcTxStyle b="def" i="def"/>
      <a:tcStyle>
        <a:tcBdr/>
        <a:fill>
          <a:solidFill>
            <a:srgbClr val="FFFFFF"/>
          </a:solidFill>
        </a:fill>
      </a:tcStyle>
    </a:band2H>
    <a:firstCol>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solidFill>
            <a:srgbClr val="5E5E5E">
              <a:alpha val="20000"/>
            </a:srgbClr>
          </a:solidFill>
        </a:fill>
      </a:tcStyle>
    </a:firstCol>
    <a:la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50800" cap="flat">
              <a:solidFill>
                <a:srgbClr val="5E5E5E"/>
              </a:solidFill>
              <a:prstDash val="solid"/>
              <a:round/>
            </a:ln>
          </a:top>
          <a:bottom>
            <a:ln w="127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lastRow>
    <a:firstRow>
      <a:tcTxStyle b="on" i="off">
        <a:fontRef idx="minor">
          <a:srgbClr val="5E5E5E"/>
        </a:fontRef>
        <a:srgbClr val="5E5E5E"/>
      </a:tcTxStyle>
      <a:tcStyle>
        <a:tcBdr>
          <a:left>
            <a:ln w="12700" cap="flat">
              <a:solidFill>
                <a:srgbClr val="5E5E5E"/>
              </a:solidFill>
              <a:prstDash val="solid"/>
              <a:round/>
            </a:ln>
          </a:left>
          <a:right>
            <a:ln w="12700" cap="flat">
              <a:solidFill>
                <a:srgbClr val="5E5E5E"/>
              </a:solidFill>
              <a:prstDash val="solid"/>
              <a:round/>
            </a:ln>
          </a:right>
          <a:top>
            <a:ln w="12700" cap="flat">
              <a:solidFill>
                <a:srgbClr val="5E5E5E"/>
              </a:solidFill>
              <a:prstDash val="solid"/>
              <a:round/>
            </a:ln>
          </a:top>
          <a:bottom>
            <a:ln w="25400" cap="flat">
              <a:solidFill>
                <a:srgbClr val="5E5E5E"/>
              </a:solidFill>
              <a:prstDash val="solid"/>
              <a:round/>
            </a:ln>
          </a:bottom>
          <a:insideH>
            <a:ln w="12700" cap="flat">
              <a:solidFill>
                <a:srgbClr val="5E5E5E"/>
              </a:solidFill>
              <a:prstDash val="solid"/>
              <a:round/>
            </a:ln>
          </a:insideH>
          <a:insideV>
            <a:ln w="12700" cap="flat">
              <a:solidFill>
                <a:srgbClr val="5E5E5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1340" y="11859862"/>
            <a:ext cx="2197100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2"/>
          </a:xfrm>
          <a:prstGeom prst="rect">
            <a:avLst/>
          </a:prstGeom>
        </p:spPr>
        <p:txBody>
          <a:bodyPr anchor="b"/>
          <a:lstStyle>
            <a:lvl1pPr>
              <a:defRPr spc="-232" sz="11600"/>
            </a:lvl1pPr>
          </a:lstStyle>
          <a:p>
            <a:pPr/>
            <a:r>
              <a:t>Presentation Title</a:t>
            </a:r>
          </a:p>
        </p:txBody>
      </p:sp>
      <p:sp>
        <p:nvSpPr>
          <p:cNvPr id="13" name="Body Level One…"/>
          <p:cNvSpPr txBox="1"/>
          <p:nvPr>
            <p:ph type="body" sz="quarter" idx="21" hasCustomPrompt="1"/>
          </p:nvPr>
        </p:nvSpPr>
        <p:spPr>
          <a:xfrm>
            <a:off x="1201342" y="7223190"/>
            <a:ext cx="21971002" cy="1905002"/>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6"/>
            <a:ext cx="21971000" cy="7241586"/>
          </a:xfrm>
          <a:prstGeom prst="rect">
            <a:avLst/>
          </a:prstGeom>
        </p:spPr>
        <p:txBody>
          <a:bodyPr numCol="1" spcCol="38100" anchor="b"/>
          <a:lstStyle>
            <a:lvl1pPr marL="0" indent="0" algn="ctr">
              <a:lnSpc>
                <a:spcPct val="80000"/>
              </a:lnSpc>
              <a:spcBef>
                <a:spcPts val="0"/>
              </a:spcBef>
              <a:buSzTx/>
              <a:buNone/>
              <a:defRPr b="1" spc="-250" sz="25000"/>
            </a:lvl1pPr>
            <a:lvl2pPr marL="0" indent="0" algn="ctr">
              <a:lnSpc>
                <a:spcPct val="80000"/>
              </a:lnSpc>
              <a:spcBef>
                <a:spcPts val="0"/>
              </a:spcBef>
              <a:buSzTx/>
              <a:buNone/>
              <a:defRPr b="1" spc="-250" sz="25000"/>
            </a:lvl2pPr>
            <a:lvl3pPr marL="0" indent="0" algn="ctr">
              <a:lnSpc>
                <a:spcPct val="80000"/>
              </a:lnSpc>
              <a:spcBef>
                <a:spcPts val="0"/>
              </a:spcBef>
              <a:buSzTx/>
              <a:buNone/>
              <a:defRPr b="1" spc="-250" sz="25000"/>
            </a:lvl3pPr>
            <a:lvl4pPr marL="0" indent="0" algn="ctr">
              <a:lnSpc>
                <a:spcPct val="80000"/>
              </a:lnSpc>
              <a:spcBef>
                <a:spcPts val="0"/>
              </a:spcBef>
              <a:buSzTx/>
              <a:buNone/>
              <a:defRPr b="1" spc="-250" sz="25000"/>
            </a:lvl4pPr>
            <a:lvl5pPr marL="0" indent="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Body Level One…"/>
          <p:cNvSpPr txBox="1"/>
          <p:nvPr>
            <p:ph type="body" sz="quarter" idx="1" hasCustomPrompt="1"/>
          </p:nvPr>
        </p:nvSpPr>
        <p:spPr>
          <a:xfrm>
            <a:off x="2430024" y="10675453"/>
            <a:ext cx="20200054"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116" name="Body Level One…"/>
          <p:cNvSpPr txBox="1"/>
          <p:nvPr>
            <p:ph type="body" sz="half" idx="21" hasCustomPrompt="1"/>
          </p:nvPr>
        </p:nvSpPr>
        <p:spPr>
          <a:xfrm>
            <a:off x="1753923" y="4939860"/>
            <a:ext cx="20876154" cy="3836281"/>
          </a:xfrm>
          <a:prstGeom prst="rect">
            <a:avLst/>
          </a:prstGeom>
        </p:spPr>
        <p:txBody>
          <a:bodyPr numCol="1" spcCol="38100"/>
          <a:lstStyle>
            <a:lvl1pPr marL="469900" indent="-300876">
              <a:spcBef>
                <a:spcPts val="0"/>
              </a:spcBef>
              <a:buSzTx/>
              <a:buNone/>
              <a:defRPr spc="-200" sz="8500">
                <a:latin typeface="Helvetica Neue Medium"/>
                <a:ea typeface="Helvetica Neue Medium"/>
                <a:cs typeface="Helvetica Neue Medium"/>
                <a:sym typeface="Helvetica Neue Medium"/>
              </a:defRPr>
            </a:lvl1pPr>
          </a:lstStyle>
          <a:p>
            <a:pPr/>
            <a:r>
              <a:t>“Notable Quote”</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angle exterior view of a modern building facade covered with aluminium discs under a clear, blue sky"/>
          <p:cNvSpPr/>
          <p:nvPr>
            <p:ph type="pic" sz="quarter" idx="21"/>
          </p:nvPr>
        </p:nvSpPr>
        <p:spPr>
          <a:xfrm>
            <a:off x="15417800" y="1270000"/>
            <a:ext cx="8144934" cy="5410200"/>
          </a:xfrm>
          <a:prstGeom prst="rect">
            <a:avLst/>
          </a:prstGeom>
        </p:spPr>
        <p:txBody>
          <a:bodyPr lIns="91439" tIns="45719" rIns="91439" bIns="45719" numCol="1" spcCol="38100">
            <a:noAutofit/>
          </a:bodyPr>
          <a:lstStyle/>
          <a:p>
            <a:pPr/>
          </a:p>
        </p:txBody>
      </p:sp>
      <p:sp>
        <p:nvSpPr>
          <p:cNvPr id="125" name="Low-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numCol="1" spcCol="38100">
            <a:noAutofit/>
          </a:bodyPr>
          <a:lstStyle/>
          <a:p>
            <a:pPr/>
          </a:p>
        </p:txBody>
      </p:sp>
      <p:sp>
        <p:nvSpPr>
          <p:cNvPr id="126" name="View from inside a modern white building with glass panels, looking up to a bright, partly cloudy sky"/>
          <p:cNvSpPr/>
          <p:nvPr>
            <p:ph type="pic" idx="23"/>
          </p:nvPr>
        </p:nvSpPr>
        <p:spPr>
          <a:xfrm>
            <a:off x="-124636" y="1270000"/>
            <a:ext cx="16840170" cy="11243713"/>
          </a:xfrm>
          <a:prstGeom prst="rect">
            <a:avLst/>
          </a:prstGeom>
        </p:spPr>
        <p:txBody>
          <a:bodyPr lIns="91439" tIns="45719" rIns="91439" bIns="45719" numCol="1" spcCol="38100">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34" name="Low-angle view of the Azadi Tower in Tehran, Iran against a clear, bright sky"/>
          <p:cNvSpPr/>
          <p:nvPr>
            <p:ph type="pic" idx="21"/>
          </p:nvPr>
        </p:nvSpPr>
        <p:spPr>
          <a:xfrm>
            <a:off x="0" y="-1282700"/>
            <a:ext cx="24384000" cy="16281400"/>
          </a:xfrm>
          <a:prstGeom prst="rect">
            <a:avLst/>
          </a:prstGeom>
        </p:spPr>
        <p:txBody>
          <a:bodyPr lIns="91439" tIns="45719" rIns="91439" bIns="45719" numCol="1" spcCol="38100">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s stairs and a clear, blue sky"/>
          <p:cNvSpPr/>
          <p:nvPr>
            <p:ph type="pic" idx="21"/>
          </p:nvPr>
        </p:nvSpPr>
        <p:spPr>
          <a:xfrm>
            <a:off x="0" y="-1270000"/>
            <a:ext cx="24384000" cy="16272934"/>
          </a:xfrm>
          <a:prstGeom prst="rect">
            <a:avLst/>
          </a:prstGeom>
        </p:spPr>
        <p:txBody>
          <a:bodyPr lIns="91439" tIns="45719" rIns="91439" bIns="45719" numCol="1" spcCol="38100">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Body Level One…"/>
          <p:cNvSpPr txBox="1"/>
          <p:nvPr>
            <p:ph type="body" sz="quarter" idx="1" hasCustomPrompt="1"/>
          </p:nvPr>
        </p:nvSpPr>
        <p:spPr>
          <a:xfrm>
            <a:off x="1207690" y="1106137"/>
            <a:ext cx="21968621" cy="636980"/>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4" name="Body Level One…"/>
          <p:cNvSpPr txBox="1"/>
          <p:nvPr>
            <p:ph type="body" sz="quarter" idx="22" hasCustomPrompt="1"/>
          </p:nvPr>
        </p:nvSpPr>
        <p:spPr>
          <a:xfrm>
            <a:off x="1206500" y="11609909"/>
            <a:ext cx="21971000" cy="111695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numCol="1" spcCol="38100">
            <a:noAutofit/>
          </a:bodyPr>
          <a:lstStyle/>
          <a:p>
            <a:pPr/>
          </a:p>
        </p:txBody>
      </p:sp>
      <p:sp>
        <p:nvSpPr>
          <p:cNvPr id="33" name="Slide Title"/>
          <p:cNvSpPr txBox="1"/>
          <p:nvPr>
            <p:ph type="title" hasCustomPrompt="1"/>
          </p:nvPr>
        </p:nvSpPr>
        <p:spPr>
          <a:xfrm>
            <a:off x="1206500" y="1270000"/>
            <a:ext cx="9779000" cy="5882274"/>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1079500"/>
            <a:ext cx="21971000" cy="1433164"/>
          </a:xfrm>
          <a:prstGeom prst="rect">
            <a:avLst/>
          </a:prstGeom>
        </p:spPr>
        <p:txBody>
          <a:bodyPr/>
          <a:lstStyle/>
          <a:p>
            <a:pPr/>
            <a:r>
              <a:t>Slide Title</a:t>
            </a:r>
          </a:p>
        </p:txBody>
      </p:sp>
      <p:sp>
        <p:nvSpPr>
          <p:cNvPr id="43"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4" name="Body Level One…"/>
          <p:cNvSpPr txBox="1"/>
          <p:nvPr>
            <p:ph type="body" idx="21" hasCustomPrompt="1"/>
          </p:nvPr>
        </p:nvSpPr>
        <p:spPr>
          <a:xfrm>
            <a:off x="1206500" y="4248503"/>
            <a:ext cx="21971000" cy="8256014"/>
          </a:xfrm>
          <a:prstGeom prst="rect">
            <a:avLst/>
          </a:prstGeom>
        </p:spPr>
        <p:txBody>
          <a:bodyPr numCol="1" spcCol="38100"/>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Body Level One…"/>
          <p:cNvSpPr txBox="1"/>
          <p:nvPr>
            <p:ph type="body" sz="quarter" idx="1" hasCustomPrompt="1"/>
          </p:nvPr>
        </p:nvSpPr>
        <p:spPr>
          <a:xfrm>
            <a:off x="1206500" y="2372961"/>
            <a:ext cx="9779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1" name="Body Level One…"/>
          <p:cNvSpPr txBox="1"/>
          <p:nvPr>
            <p:ph type="body" sz="half" idx="21" hasCustomPrompt="1"/>
          </p:nvPr>
        </p:nvSpPr>
        <p:spPr>
          <a:xfrm>
            <a:off x="1206500" y="4248503"/>
            <a:ext cx="9779000" cy="8256631"/>
          </a:xfrm>
          <a:prstGeom prst="rect">
            <a:avLst/>
          </a:prstGeom>
        </p:spPr>
        <p:txBody>
          <a:bodyPr numCol="1" spcCol="38100"/>
          <a:lstStyle/>
          <a:p>
            <a:pPr/>
            <a:r>
              <a:t>Slide bullet text</a:t>
            </a:r>
          </a:p>
        </p:txBody>
      </p:sp>
      <p:sp>
        <p:nvSpPr>
          <p:cNvPr id="62" name="Small section of a modern shell bridge in Qingdao, Shandong, China with a partly cloudy sky above"/>
          <p:cNvSpPr/>
          <p:nvPr>
            <p:ph type="pic" idx="22"/>
          </p:nvPr>
        </p:nvSpPr>
        <p:spPr>
          <a:xfrm>
            <a:off x="9271000" y="1263847"/>
            <a:ext cx="16773843" cy="11188206"/>
          </a:xfrm>
          <a:prstGeom prst="rect">
            <a:avLst/>
          </a:prstGeom>
        </p:spPr>
        <p:txBody>
          <a:bodyPr lIns="91439" tIns="45719" rIns="91439" bIns="45719" numCol="1" spcCol="38100">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5"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50"/>
          </a:xfrm>
          <a:prstGeom prst="rect">
            <a:avLst/>
          </a:prstGeom>
        </p:spPr>
        <p:txBody>
          <a:bodyPr/>
          <a:lstStyle/>
          <a:p>
            <a:pPr/>
            <a:r>
              <a:t>Slide Title</a:t>
            </a:r>
          </a:p>
        </p:txBody>
      </p:sp>
      <p:sp>
        <p:nvSpPr>
          <p:cNvPr id="80"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Body Level One…"/>
          <p:cNvSpPr txBox="1"/>
          <p:nvPr>
            <p:ph type="body" sz="quarter" idx="1" hasCustomPrompt="1"/>
          </p:nvPr>
        </p:nvSpPr>
        <p:spPr>
          <a:xfrm>
            <a:off x="1206500" y="2372961"/>
            <a:ext cx="21971000" cy="934781"/>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90" name="Body Level One…"/>
          <p:cNvSpPr txBox="1"/>
          <p:nvPr>
            <p:ph type="body" idx="21" hasCustomPrompt="1"/>
          </p:nvPr>
        </p:nvSpPr>
        <p:spPr>
          <a:xfrm>
            <a:off x="1206500" y="4248503"/>
            <a:ext cx="21971000" cy="8256014"/>
          </a:xfrm>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01500" y="13080999"/>
            <a:ext cx="368504"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1.jpeg"/><Relationship Id="rId4" Type="http://schemas.openxmlformats.org/officeDocument/2006/relationships/hyperlink" Target="https://de.wikipedia.org/wiki/Wasil_Aprilow" TargetMode="External"/><Relationship Id="rId5" Type="http://schemas.openxmlformats.org/officeDocument/2006/relationships/image" Target="../media/image2.jpeg"/><Relationship Id="rId6" Type="http://schemas.openxmlformats.org/officeDocument/2006/relationships/image" Target="../media/image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8.jpeg"/><Relationship Id="rId8" Type="http://schemas.openxmlformats.org/officeDocument/2006/relationships/image" Target="../media/image9.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7" Type="http://schemas.openxmlformats.org/officeDocument/2006/relationships/image" Target="../media/image14.jpeg"/><Relationship Id="rId8" Type="http://schemas.openxmlformats.org/officeDocument/2006/relationships/image" Target="../media/image15.jpeg"/><Relationship Id="rId9" Type="http://schemas.openxmlformats.org/officeDocument/2006/relationships/image" Target="../media/image16.jpeg"/><Relationship Id="rId10" Type="http://schemas.openxmlformats.org/officeDocument/2006/relationships/image" Target="../media/image17.jpeg"/><Relationship Id="rId11" Type="http://schemas.openxmlformats.org/officeDocument/2006/relationships/image" Target="../media/image18.jpeg"/><Relationship Id="rId12" Type="http://schemas.openxmlformats.org/officeDocument/2006/relationships/image" Target="../media/image19.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1.jpeg"/><Relationship Id="rId7" Type="http://schemas.openxmlformats.org/officeDocument/2006/relationships/image" Target="../media/image2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openxmlformats.org/officeDocument/2006/relationships/image" Target="../media/image24.jpeg"/><Relationship Id="rId4" Type="http://schemas.openxmlformats.org/officeDocument/2006/relationships/image" Target="../media/image4.png"/><Relationship Id="rId5" Type="http://schemas.openxmlformats.org/officeDocument/2006/relationships/image" Target="../media/image25.jpeg"/><Relationship Id="rId6" Type="http://schemas.openxmlformats.org/officeDocument/2006/relationships/image" Target="../media/image26.jpeg"/><Relationship Id="rId7" Type="http://schemas.openxmlformats.org/officeDocument/2006/relationships/image" Target="../media/image27.jpeg"/><Relationship Id="rId8" Type="http://schemas.openxmlformats.org/officeDocument/2006/relationships/image" Target="../media/image28.jpeg"/><Relationship Id="rId9" Type="http://schemas.openxmlformats.org/officeDocument/2006/relationships/image" Target="../media/image29.jpeg"/><Relationship Id="rId10" Type="http://schemas.openxmlformats.org/officeDocument/2006/relationships/image" Target="../media/image30.jpeg"/><Relationship Id="rId11"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Stoyan Serafimov"/>
          <p:cNvSpPr txBox="1"/>
          <p:nvPr>
            <p:ph type="body" sz="quarter" idx="1"/>
          </p:nvPr>
        </p:nvSpPr>
        <p:spPr>
          <a:xfrm>
            <a:off x="2008509" y="12676123"/>
            <a:ext cx="21971002" cy="1040858"/>
          </a:xfrm>
          <a:prstGeom prst="rect">
            <a:avLst/>
          </a:prstGeom>
        </p:spPr>
        <p:txBody>
          <a:bodyPr/>
          <a:lstStyle>
            <a:lvl1pPr algn="r" defTabSz="2438337">
              <a:lnSpc>
                <a:spcPct val="80000"/>
              </a:lnSpc>
              <a:defRPr b="0" spc="-100" sz="3900"/>
            </a:lvl1pPr>
          </a:lstStyle>
          <a:p>
            <a:pPr/>
            <a:r>
              <a:t>Stoyan Serafimov</a:t>
            </a:r>
          </a:p>
        </p:txBody>
      </p:sp>
      <p:sp>
        <p:nvSpPr>
          <p:cNvPr id="152" name="“Die Welt überlebte, weil sie lachte”"/>
          <p:cNvSpPr txBox="1"/>
          <p:nvPr/>
        </p:nvSpPr>
        <p:spPr>
          <a:xfrm>
            <a:off x="1201342" y="7223190"/>
            <a:ext cx="21971002" cy="19050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457200">
              <a:defRPr sz="8000">
                <a:solidFill>
                  <a:srgbClr val="000000"/>
                </a:solidFill>
                <a:latin typeface="Times Roman"/>
                <a:ea typeface="Times Roman"/>
                <a:cs typeface="Times Roman"/>
                <a:sym typeface="Times Roman"/>
              </a:defRPr>
            </a:lvl1pPr>
          </a:lstStyle>
          <a:p>
            <a:pPr/>
            <a:r>
              <a:t>“Die Welt überlebte, weil sie lachte”</a:t>
            </a:r>
          </a:p>
        </p:txBody>
      </p:sp>
      <p:sp>
        <p:nvSpPr>
          <p:cNvPr id="153" name="GABROWO"/>
          <p:cNvSpPr txBox="1"/>
          <p:nvPr>
            <p:ph type="title"/>
          </p:nvPr>
        </p:nvSpPr>
        <p:spPr>
          <a:xfrm>
            <a:off x="1206495" y="2574990"/>
            <a:ext cx="21971006" cy="4648203"/>
          </a:xfrm>
          <a:prstGeom prst="rect">
            <a:avLst/>
          </a:prstGeom>
        </p:spPr>
        <p:txBody>
          <a:bodyPr lIns="139700" tIns="139700" rIns="139700" bIns="139700"/>
          <a:lstStyle/>
          <a:p>
            <a:pPr algn="ctr">
              <a:defRPr spc="-600" sz="26300">
                <a:solidFill>
                  <a:srgbClr val="BA3220"/>
                </a:solidFill>
              </a:defRPr>
            </a:pPr>
            <a:r>
              <a:t>G</a:t>
            </a:r>
            <a:r>
              <a:rPr>
                <a:solidFill>
                  <a:srgbClr val="FEAD00"/>
                </a:solidFill>
              </a:rPr>
              <a:t>A</a:t>
            </a:r>
            <a:r>
              <a:rPr>
                <a:solidFill>
                  <a:srgbClr val="004D80"/>
                </a:solidFill>
              </a:rPr>
              <a:t>B</a:t>
            </a:r>
            <a:r>
              <a:rPr>
                <a:solidFill>
                  <a:srgbClr val="D31876"/>
                </a:solidFill>
              </a:rPr>
              <a:t>R</a:t>
            </a:r>
            <a:r>
              <a:rPr>
                <a:solidFill>
                  <a:srgbClr val="5E5E5E"/>
                </a:solidFill>
              </a:rPr>
              <a:t>O</a:t>
            </a:r>
            <a:r>
              <a:rPr>
                <a:solidFill>
                  <a:srgbClr val="C06526"/>
                </a:solidFill>
              </a:rPr>
              <a:t>W</a:t>
            </a:r>
            <a:r>
              <a:rPr>
                <a:solidFill>
                  <a:srgbClr val="027001"/>
                </a:solidFill>
              </a:rPr>
              <a:t>O</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55" name="DSC_5545-2048x1376.jpg" descr="DSC_5545-2048x1376.jpg"/>
          <p:cNvPicPr>
            <a:picLocks noChangeAspect="1"/>
          </p:cNvPicPr>
          <p:nvPr/>
        </p:nvPicPr>
        <p:blipFill>
          <a:blip r:embed="rId3">
            <a:extLst/>
          </a:blip>
          <a:stretch>
            <a:fillRect/>
          </a:stretch>
        </p:blipFill>
        <p:spPr>
          <a:xfrm>
            <a:off x="15494539" y="1762472"/>
            <a:ext cx="8243114" cy="5538343"/>
          </a:xfrm>
          <a:prstGeom prst="rect">
            <a:avLst/>
          </a:prstGeom>
          <a:ln w="12700">
            <a:miter lim="400000"/>
          </a:ln>
          <a:effectLst>
            <a:outerShdw sx="100000" sy="100000" kx="0" ky="0" algn="b" rotWithShape="0" blurRad="254000" dist="127000" dir="5400000">
              <a:srgbClr val="000000">
                <a:alpha val="70000"/>
              </a:srgbClr>
            </a:outerShdw>
          </a:effectLst>
        </p:spPr>
      </p:pic>
      <p:sp>
        <p:nvSpPr>
          <p:cNvPr id="156" name="Die Geschichte"/>
          <p:cNvSpPr txBox="1"/>
          <p:nvPr/>
        </p:nvSpPr>
        <p:spPr>
          <a:xfrm>
            <a:off x="4137207" y="106207"/>
            <a:ext cx="12317770" cy="1564997"/>
          </a:xfrm>
          <a:prstGeom prst="rect">
            <a:avLst/>
          </a:prstGeom>
          <a:ln w="12700">
            <a:miter lim="400000"/>
          </a:ln>
          <a:effectLst>
            <a:outerShdw sx="100000" sy="100000" kx="0" ky="0" algn="b" rotWithShape="0" blurRad="101600" dist="103418" dir="5400000">
              <a:srgbClr val="000000">
                <a:alpha val="31006"/>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lvl="8" indent="3657600">
              <a:defRPr sz="9900">
                <a:solidFill>
                  <a:srgbClr val="000000"/>
                </a:solidFill>
              </a:defRPr>
            </a:pPr>
            <a:r>
              <a:t>Die Geschichte</a:t>
            </a:r>
          </a:p>
        </p:txBody>
      </p:sp>
      <p:sp>
        <p:nvSpPr>
          <p:cNvPr id="157" name="Geografische Lage…"/>
          <p:cNvSpPr txBox="1"/>
          <p:nvPr>
            <p:ph type="body" idx="4294967295"/>
          </p:nvPr>
        </p:nvSpPr>
        <p:spPr>
          <a:xfrm>
            <a:off x="1732097" y="2178914"/>
            <a:ext cx="13839481" cy="10482107"/>
          </a:xfrm>
          <a:prstGeom prst="rect">
            <a:avLst/>
          </a:prstGeom>
        </p:spPr>
        <p:txBody>
          <a:bodyPr numCol="1" spcCol="38100"/>
          <a:lstStyle/>
          <a:p>
            <a:pPr marL="160020" indent="-160020" defTabSz="411479">
              <a:lnSpc>
                <a:spcPct val="100000"/>
              </a:lnSpc>
              <a:spcBef>
                <a:spcPts val="1200"/>
              </a:spcBef>
              <a:defRPr b="1" sz="3400">
                <a:latin typeface="Times Roman"/>
                <a:ea typeface="Times Roman"/>
                <a:cs typeface="Times Roman"/>
                <a:sym typeface="Times Roman"/>
              </a:defRPr>
            </a:pPr>
            <a:r>
              <a:t> Geografische Lage  </a:t>
            </a:r>
          </a:p>
          <a:p>
            <a:pPr marL="0" indent="0" defTabSz="411479">
              <a:lnSpc>
                <a:spcPct val="100000"/>
              </a:lnSpc>
              <a:spcBef>
                <a:spcPts val="1200"/>
              </a:spcBef>
              <a:buSzTx/>
              <a:buNone/>
              <a:defRPr i="1" sz="3200">
                <a:latin typeface="Times Roman"/>
                <a:ea typeface="Times Roman"/>
                <a:cs typeface="Times Roman"/>
                <a:sym typeface="Times Roman"/>
              </a:defRPr>
            </a:pPr>
            <a:r>
              <a:t>Die Stadt liegt am Fluss Jantra, am Nordhang des Balkan-Gebirges, fast in der geografischen Mitte des Landes</a:t>
            </a:r>
          </a:p>
          <a:p>
            <a:pPr marL="434340" indent="-434340" defTabSz="411479">
              <a:lnSpc>
                <a:spcPct val="100000"/>
              </a:lnSpc>
              <a:spcBef>
                <a:spcPts val="1300"/>
              </a:spcBef>
              <a:defRPr b="1" sz="3400">
                <a:latin typeface="Times Roman"/>
                <a:ea typeface="Times Roman"/>
                <a:cs typeface="Times Roman"/>
                <a:sym typeface="Times Roman"/>
              </a:defRPr>
            </a:pPr>
            <a:r>
              <a:t>Die Legende</a:t>
            </a:r>
          </a:p>
          <a:p>
            <a:pPr marL="0" indent="0" defTabSz="411479">
              <a:lnSpc>
                <a:spcPct val="100000"/>
              </a:lnSpc>
              <a:spcBef>
                <a:spcPts val="0"/>
              </a:spcBef>
              <a:buSzTx/>
              <a:buNone/>
              <a:defRPr i="1" sz="3200">
                <a:latin typeface="Times Roman"/>
                <a:ea typeface="Times Roman"/>
                <a:cs typeface="Times Roman"/>
                <a:sym typeface="Times Roman"/>
              </a:defRPr>
            </a:pPr>
            <a:r>
              <a:t>Die Legende besagt, dass die Stadt vom Schmied Ratscho Kowatscha gegründet wurde. Gesicherte Beweise dafür gibt es nicht. Die Stadt entstand im 12. Jahrhundert . Im 17. Jahrhundert ist Gabrowo bereits als Zentrum des Handwerks bekannt und hatte ca. 3000 Einwohner. Im späten 18. Jahrhundert wurden hier 26 Handwerke praktiziert, darunter waren Schmiede, Messerhersteller, Drechsler, Kürschner, Töpfer, Seidenraupenzüchter. Die Kaufleute von Gabrowo hatten ihre Kontore von Odessa bis Wien. Dank ihres Reichtums wurde 1835 hier mit der Gründung der Gesamtgrundschule Gabrowo die erste weltliche neubulgarische Schule durch den Pädagogen und Schulreformer</a:t>
            </a:r>
            <a:r>
              <a:rPr u="sng"/>
              <a:t> </a:t>
            </a:r>
            <a:r>
              <a:t>Neofit Rilski gegründet. Finanziert und ins Leben gerufen wurde sie von Kaufleuten wie </a:t>
            </a:r>
            <a:r>
              <a:rPr u="sng">
                <a:solidFill>
                  <a:srgbClr val="0000FF"/>
                </a:solidFill>
                <a:uFill>
                  <a:solidFill>
                    <a:srgbClr val="0000FF"/>
                  </a:solidFill>
                </a:uFill>
                <a:hlinkClick r:id="rId4" invalidUrl="" action="" tgtFrame="" tooltip="" history="1" highlightClick="0" endSnd="0"/>
              </a:rPr>
              <a:t>Wasil Aprilow</a:t>
            </a:r>
            <a:r>
              <a:t> (1789–1847), dessen Namen sie bis heute trägt. Die Schule war Vorbild für weitere Bildungsstätten, die in den Städten und Dörfern Bulgariens entstanden sind. 1872 wurde die Schule zur Klassenschule (Gymnasium) ausgebaut. Seit 1889 trägt sie den Namen Aprilow-Gymnasium. Im 20. Jahrhundert entwickelte sich die Stadt zu einem wichtigen Textilzentrum und erhielt deshalb den Beinamen „Bulgarisches Manchester“.</a:t>
            </a:r>
          </a:p>
        </p:txBody>
      </p:sp>
      <p:pic>
        <p:nvPicPr>
          <p:cNvPr id="158" name="Image Gallery" descr="Image Gallery"/>
          <p:cNvPicPr>
            <a:picLocks noChangeAspect="1"/>
          </p:cNvPicPr>
          <p:nvPr/>
        </p:nvPicPr>
        <p:blipFill>
          <a:blip r:embed="rId5">
            <a:extLst/>
          </a:blip>
          <a:srcRect l="0" t="16573" r="0" b="16573"/>
          <a:stretch>
            <a:fillRect/>
          </a:stretch>
        </p:blipFill>
        <p:spPr>
          <a:xfrm>
            <a:off x="17886688" y="5327577"/>
            <a:ext cx="6259737" cy="4184783"/>
          </a:xfrm>
          <a:prstGeom prst="rect">
            <a:avLst/>
          </a:prstGeom>
          <a:ln w="12700">
            <a:miter lim="400000"/>
          </a:ln>
        </p:spPr>
      </p:pic>
      <p:pic>
        <p:nvPicPr>
          <p:cNvPr id="159" name="gabrovo-autocollage-9-images.jpg" descr="gabrovo-autocollage-9-images.jpg"/>
          <p:cNvPicPr>
            <a:picLocks noChangeAspect="1"/>
          </p:cNvPicPr>
          <p:nvPr/>
        </p:nvPicPr>
        <p:blipFill>
          <a:blip r:embed="rId6">
            <a:extLst/>
          </a:blip>
          <a:stretch>
            <a:fillRect/>
          </a:stretch>
        </p:blipFill>
        <p:spPr>
          <a:xfrm>
            <a:off x="16248791" y="8421344"/>
            <a:ext cx="7922819" cy="5281881"/>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61" name="Textiles_555x350px.jpg" descr="Textiles_555x350px.jpg"/>
          <p:cNvPicPr>
            <a:picLocks noChangeAspect="1"/>
          </p:cNvPicPr>
          <p:nvPr/>
        </p:nvPicPr>
        <p:blipFill>
          <a:blip r:embed="rId3">
            <a:extLst/>
          </a:blip>
          <a:stretch>
            <a:fillRect/>
          </a:stretch>
        </p:blipFill>
        <p:spPr>
          <a:xfrm>
            <a:off x="15521314" y="4086875"/>
            <a:ext cx="5867208" cy="3700042"/>
          </a:xfrm>
          <a:prstGeom prst="rect">
            <a:avLst/>
          </a:prstGeom>
          <a:ln w="12700">
            <a:miter lim="400000"/>
          </a:ln>
          <a:effectLst>
            <a:outerShdw sx="100000" sy="100000" kx="0" ky="0" algn="b" rotWithShape="0" blurRad="254000" dist="127000" dir="5400000">
              <a:srgbClr val="000000">
                <a:alpha val="70000"/>
              </a:srgbClr>
            </a:outerShdw>
          </a:effectLst>
        </p:spPr>
      </p:pic>
      <p:sp>
        <p:nvSpPr>
          <p:cNvPr id="162" name="Wirtschaft, Bildung,…"/>
          <p:cNvSpPr txBox="1"/>
          <p:nvPr/>
        </p:nvSpPr>
        <p:spPr>
          <a:xfrm>
            <a:off x="4606417" y="1294161"/>
            <a:ext cx="15171167" cy="3919475"/>
          </a:xfrm>
          <a:prstGeom prst="rect">
            <a:avLst/>
          </a:prstGeom>
          <a:ln w="12700">
            <a:miter lim="400000"/>
          </a:ln>
          <a:effectLst>
            <a:outerShdw sx="100000" sy="100000" kx="0" ky="0" algn="b" rotWithShape="0" blurRad="101600" dist="103418" dir="5400000">
              <a:srgbClr val="000000">
                <a:alpha val="31006"/>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defRPr sz="8500">
                <a:solidFill>
                  <a:srgbClr val="000000"/>
                </a:solidFill>
              </a:defRPr>
            </a:pPr>
            <a:r>
              <a:t>Wirtschaft, Bildung,</a:t>
            </a:r>
          </a:p>
          <a:p>
            <a:pPr>
              <a:defRPr sz="8500">
                <a:solidFill>
                  <a:srgbClr val="000000"/>
                </a:solidFill>
              </a:defRPr>
            </a:pPr>
            <a:r>
              <a:t>Kultur und Sehenswürdigkeiten</a:t>
            </a:r>
          </a:p>
        </p:txBody>
      </p:sp>
      <p:sp>
        <p:nvSpPr>
          <p:cNvPr id="163" name="Wirtschaft…"/>
          <p:cNvSpPr txBox="1"/>
          <p:nvPr>
            <p:ph type="body" sz="half" idx="4294967295"/>
          </p:nvPr>
        </p:nvSpPr>
        <p:spPr>
          <a:xfrm>
            <a:off x="1750868" y="3812023"/>
            <a:ext cx="13839481" cy="5203247"/>
          </a:xfrm>
          <a:prstGeom prst="rect">
            <a:avLst/>
          </a:prstGeom>
        </p:spPr>
        <p:txBody>
          <a:bodyPr numCol="1" spcCol="38100"/>
          <a:lstStyle/>
          <a:p>
            <a:pPr marL="140462" indent="-140462" defTabSz="361188">
              <a:lnSpc>
                <a:spcPct val="100000"/>
              </a:lnSpc>
              <a:spcBef>
                <a:spcPts val="1100"/>
              </a:spcBef>
              <a:defRPr b="1" sz="3000">
                <a:latin typeface="Times Roman"/>
                <a:ea typeface="Times Roman"/>
                <a:cs typeface="Times Roman"/>
                <a:sym typeface="Times Roman"/>
              </a:defRPr>
            </a:pPr>
            <a:r>
              <a:t> Wirtschaft</a:t>
            </a:r>
          </a:p>
          <a:p>
            <a:pPr marL="0" indent="0" defTabSz="361188">
              <a:lnSpc>
                <a:spcPct val="100000"/>
              </a:lnSpc>
              <a:spcBef>
                <a:spcPts val="0"/>
              </a:spcBef>
              <a:buSzTx/>
              <a:buNone/>
              <a:defRPr i="1" sz="2800">
                <a:latin typeface="Times Roman"/>
                <a:ea typeface="Times Roman"/>
                <a:cs typeface="Times Roman"/>
                <a:sym typeface="Times Roman"/>
              </a:defRPr>
            </a:pPr>
            <a:r>
              <a:t>Die Stadt ist ein großes Industriezentrum des Landes mit Textil-, Leder-, elektronischer und chemischer Industrie sowie Maschinenbau.</a:t>
            </a:r>
          </a:p>
          <a:p>
            <a:pPr marL="140462" indent="-140462" defTabSz="361188">
              <a:lnSpc>
                <a:spcPct val="100000"/>
              </a:lnSpc>
              <a:spcBef>
                <a:spcPts val="1100"/>
              </a:spcBef>
              <a:defRPr b="1" sz="3000">
                <a:latin typeface="Times Roman"/>
                <a:ea typeface="Times Roman"/>
                <a:cs typeface="Times Roman"/>
                <a:sym typeface="Times Roman"/>
              </a:defRPr>
            </a:pPr>
          </a:p>
          <a:p>
            <a:pPr marL="140462" indent="-140462" defTabSz="361188">
              <a:lnSpc>
                <a:spcPct val="100000"/>
              </a:lnSpc>
              <a:spcBef>
                <a:spcPts val="1100"/>
              </a:spcBef>
              <a:defRPr b="1" sz="3000">
                <a:latin typeface="Times Roman"/>
                <a:ea typeface="Times Roman"/>
                <a:cs typeface="Times Roman"/>
                <a:sym typeface="Times Roman"/>
              </a:defRPr>
            </a:pPr>
            <a:r>
              <a:t> Bildung</a:t>
            </a:r>
          </a:p>
          <a:p>
            <a:pPr marL="0" indent="0" defTabSz="361188">
              <a:lnSpc>
                <a:spcPct val="100000"/>
              </a:lnSpc>
              <a:spcBef>
                <a:spcPts val="0"/>
              </a:spcBef>
              <a:buSzTx/>
              <a:buNone/>
              <a:defRPr i="1" sz="2800">
                <a:latin typeface="Times Roman"/>
                <a:ea typeface="Times Roman"/>
                <a:cs typeface="Times Roman"/>
                <a:sym typeface="Times Roman"/>
              </a:defRPr>
            </a:pPr>
            <a:r>
              <a:t>Die Stadt ist Sitz der Technischen Universität Gabrowo (Технически университет Габрово).</a:t>
            </a:r>
          </a:p>
        </p:txBody>
      </p:sp>
      <p:pic>
        <p:nvPicPr>
          <p:cNvPr id="164" name="campus10_flags.jpg" descr="campus10_flags.jpg"/>
          <p:cNvPicPr>
            <a:picLocks noChangeAspect="1"/>
          </p:cNvPicPr>
          <p:nvPr/>
        </p:nvPicPr>
        <p:blipFill>
          <a:blip r:embed="rId4">
            <a:extLst/>
          </a:blip>
          <a:stretch>
            <a:fillRect/>
          </a:stretch>
        </p:blipFill>
        <p:spPr>
          <a:xfrm>
            <a:off x="7474109" y="9933267"/>
            <a:ext cx="6113243" cy="3605148"/>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65" name="TU Gabrovo.jpg" descr="TU Gabrovo.jpg"/>
          <p:cNvPicPr>
            <a:picLocks noChangeAspect="1"/>
          </p:cNvPicPr>
          <p:nvPr/>
        </p:nvPicPr>
        <p:blipFill>
          <a:blip r:embed="rId5">
            <a:extLst/>
          </a:blip>
          <a:stretch>
            <a:fillRect/>
          </a:stretch>
        </p:blipFill>
        <p:spPr>
          <a:xfrm>
            <a:off x="799961" y="7668393"/>
            <a:ext cx="6659751" cy="4537511"/>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66" name="406006969_10231817833409947_789069557535959983_n.jpg" descr="406006969_10231817833409947_789069557535959983_n.jpg"/>
          <p:cNvPicPr>
            <a:picLocks noChangeAspect="1"/>
          </p:cNvPicPr>
          <p:nvPr/>
        </p:nvPicPr>
        <p:blipFill>
          <a:blip r:embed="rId6">
            <a:extLst/>
          </a:blip>
          <a:stretch>
            <a:fillRect/>
          </a:stretch>
        </p:blipFill>
        <p:spPr>
          <a:xfrm>
            <a:off x="16938268" y="10060758"/>
            <a:ext cx="7422606" cy="3350163"/>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67" name="199448132_4470683556289158_8939788600917561600_n.jpg" descr="199448132_4470683556289158_8939788600917561600_n.jpg"/>
          <p:cNvPicPr>
            <a:picLocks noChangeAspect="1"/>
          </p:cNvPicPr>
          <p:nvPr/>
        </p:nvPicPr>
        <p:blipFill>
          <a:blip r:embed="rId7">
            <a:extLst/>
          </a:blip>
          <a:stretch>
            <a:fillRect/>
          </a:stretch>
        </p:blipFill>
        <p:spPr>
          <a:xfrm>
            <a:off x="18044151" y="5540490"/>
            <a:ext cx="6474239" cy="3850402"/>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68" name="zx952y526_2427998.jpg" descr="zx952y526_2427998.jpg"/>
          <p:cNvPicPr>
            <a:picLocks noChangeAspect="1"/>
          </p:cNvPicPr>
          <p:nvPr/>
        </p:nvPicPr>
        <p:blipFill>
          <a:blip r:embed="rId8">
            <a:extLst/>
          </a:blip>
          <a:stretch>
            <a:fillRect/>
          </a:stretch>
        </p:blipFill>
        <p:spPr>
          <a:xfrm>
            <a:off x="11955518" y="8294989"/>
            <a:ext cx="7065690" cy="3903942"/>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70" name="DSC02248.JPG" descr="DSC02248.JPG"/>
          <p:cNvPicPr>
            <a:picLocks noChangeAspect="1"/>
          </p:cNvPicPr>
          <p:nvPr/>
        </p:nvPicPr>
        <p:blipFill>
          <a:blip r:embed="rId3">
            <a:extLst/>
          </a:blip>
          <a:stretch>
            <a:fillRect/>
          </a:stretch>
        </p:blipFill>
        <p:spPr>
          <a:xfrm>
            <a:off x="20139750" y="3736718"/>
            <a:ext cx="4438820" cy="3329114"/>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71" name="199944126_287110959870199_3784513192212465805_n.jpg" descr="199944126_287110959870199_3784513192212465805_n.jpg"/>
          <p:cNvPicPr>
            <a:picLocks noChangeAspect="1"/>
          </p:cNvPicPr>
          <p:nvPr/>
        </p:nvPicPr>
        <p:blipFill>
          <a:blip r:embed="rId4">
            <a:extLst/>
          </a:blip>
          <a:srcRect l="31839" t="0" r="0" b="44298"/>
          <a:stretch>
            <a:fillRect/>
          </a:stretch>
        </p:blipFill>
        <p:spPr>
          <a:xfrm>
            <a:off x="20446418" y="1728740"/>
            <a:ext cx="3825283" cy="2344542"/>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72" name="Gabrovo_jpg017.jpg" descr="Gabrovo_jpg017.jpg"/>
          <p:cNvPicPr>
            <a:picLocks noChangeAspect="1"/>
          </p:cNvPicPr>
          <p:nvPr/>
        </p:nvPicPr>
        <p:blipFill>
          <a:blip r:embed="rId5">
            <a:extLst/>
          </a:blip>
          <a:stretch>
            <a:fillRect/>
          </a:stretch>
        </p:blipFill>
        <p:spPr>
          <a:xfrm>
            <a:off x="16236694" y="2856705"/>
            <a:ext cx="4100277" cy="2897024"/>
          </a:xfrm>
          <a:prstGeom prst="rect">
            <a:avLst/>
          </a:prstGeom>
          <a:ln w="12700">
            <a:miter lim="400000"/>
          </a:ln>
          <a:effectLst>
            <a:outerShdw sx="100000" sy="100000" kx="0" ky="0" algn="b" rotWithShape="0" blurRad="254000" dist="127000" dir="5400000">
              <a:srgbClr val="000000">
                <a:alpha val="70000"/>
              </a:srgbClr>
            </a:outerShdw>
          </a:effectLst>
        </p:spPr>
      </p:pic>
      <p:sp>
        <p:nvSpPr>
          <p:cNvPr id="173" name="Kultur und Sehenswürdigkeiten"/>
          <p:cNvSpPr txBox="1"/>
          <p:nvPr/>
        </p:nvSpPr>
        <p:spPr>
          <a:xfrm>
            <a:off x="4287303" y="1301069"/>
            <a:ext cx="15171167" cy="2636775"/>
          </a:xfrm>
          <a:prstGeom prst="rect">
            <a:avLst/>
          </a:prstGeom>
          <a:ln w="12700">
            <a:miter lim="400000"/>
          </a:ln>
          <a:effectLst>
            <a:outerShdw sx="100000" sy="100000" kx="0" ky="0" algn="b" rotWithShape="0" blurRad="101600" dist="103418" dir="5400000">
              <a:srgbClr val="000000">
                <a:alpha val="31006"/>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500">
                <a:solidFill>
                  <a:srgbClr val="000000"/>
                </a:solidFill>
              </a:defRPr>
            </a:lvl1pPr>
          </a:lstStyle>
          <a:p>
            <a:pPr/>
            <a:r>
              <a:t>Kultur und Sehenswürdigkeiten</a:t>
            </a:r>
          </a:p>
        </p:txBody>
      </p:sp>
      <p:sp>
        <p:nvSpPr>
          <p:cNvPr id="174" name="Theater…"/>
          <p:cNvSpPr txBox="1"/>
          <p:nvPr>
            <p:ph type="body" sz="half" idx="4294967295"/>
          </p:nvPr>
        </p:nvSpPr>
        <p:spPr>
          <a:xfrm>
            <a:off x="793528" y="2310314"/>
            <a:ext cx="13997279" cy="8282704"/>
          </a:xfrm>
          <a:prstGeom prst="rect">
            <a:avLst/>
          </a:prstGeom>
        </p:spPr>
        <p:txBody>
          <a:bodyPr numCol="1" spcCol="38100"/>
          <a:lstStyle/>
          <a:p>
            <a:pPr marL="81787" indent="-81787" defTabSz="210311">
              <a:lnSpc>
                <a:spcPct val="100000"/>
              </a:lnSpc>
              <a:spcBef>
                <a:spcPts val="600"/>
              </a:spcBef>
              <a:defRPr b="1" sz="4100">
                <a:latin typeface="Times Roman"/>
                <a:ea typeface="Times Roman"/>
                <a:cs typeface="Times Roman"/>
                <a:sym typeface="Times Roman"/>
              </a:defRPr>
            </a:pPr>
            <a:r>
              <a:t>Theater</a:t>
            </a:r>
          </a:p>
          <a:p>
            <a:pPr marL="0" indent="0" defTabSz="210311">
              <a:lnSpc>
                <a:spcPct val="100000"/>
              </a:lnSpc>
              <a:spcBef>
                <a:spcPts val="0"/>
              </a:spcBef>
              <a:buSzTx/>
              <a:buNone/>
              <a:defRPr i="1" sz="3600">
                <a:latin typeface="Times Roman"/>
                <a:ea typeface="Times Roman"/>
                <a:cs typeface="Times Roman"/>
                <a:sym typeface="Times Roman"/>
              </a:defRPr>
            </a:pPr>
            <a:r>
              <a:t>Gabrowo besitzt drei Theater – das Dramatische Theater „Ratscho Stojanow“, ein Puppentheater und ein Experimentaltheater für Satire und Varieté.</a:t>
            </a:r>
          </a:p>
          <a:p>
            <a:pPr marL="0" indent="0" defTabSz="210311">
              <a:lnSpc>
                <a:spcPct val="100000"/>
              </a:lnSpc>
              <a:spcBef>
                <a:spcPts val="0"/>
              </a:spcBef>
              <a:buSzTx/>
              <a:buNone/>
              <a:defRPr sz="1600">
                <a:latin typeface="Times Roman"/>
                <a:ea typeface="Times Roman"/>
                <a:cs typeface="Times Roman"/>
                <a:sym typeface="Times Roman"/>
              </a:defRPr>
            </a:pPr>
          </a:p>
          <a:p>
            <a:pPr marL="0" indent="0" defTabSz="210311">
              <a:lnSpc>
                <a:spcPct val="100000"/>
              </a:lnSpc>
              <a:spcBef>
                <a:spcPts val="0"/>
              </a:spcBef>
              <a:buSzTx/>
              <a:buNone/>
              <a:defRPr sz="500">
                <a:latin typeface="Times Roman"/>
                <a:ea typeface="Times Roman"/>
                <a:cs typeface="Times Roman"/>
                <a:sym typeface="Times Roman"/>
              </a:defRPr>
            </a:pPr>
          </a:p>
          <a:p>
            <a:pPr marL="193708" indent="-193708" defTabSz="210311">
              <a:lnSpc>
                <a:spcPct val="100000"/>
              </a:lnSpc>
              <a:spcBef>
                <a:spcPts val="600"/>
              </a:spcBef>
              <a:defRPr b="1" sz="4100">
                <a:latin typeface="Times Roman"/>
                <a:ea typeface="Times Roman"/>
                <a:cs typeface="Times Roman"/>
                <a:sym typeface="Times Roman"/>
              </a:defRPr>
            </a:pPr>
            <a:r>
              <a:t>Museen</a:t>
            </a:r>
            <a:endParaRPr sz="1700"/>
          </a:p>
          <a:p>
            <a:pPr marL="0" indent="0" defTabSz="210311">
              <a:lnSpc>
                <a:spcPct val="100000"/>
              </a:lnSpc>
              <a:spcBef>
                <a:spcPts val="0"/>
              </a:spcBef>
              <a:buSzTx/>
              <a:buNone/>
              <a:defRPr i="1" sz="3600">
                <a:latin typeface="Times Roman"/>
                <a:ea typeface="Times Roman"/>
                <a:cs typeface="Times Roman"/>
                <a:sym typeface="Times Roman"/>
              </a:defRPr>
            </a:pPr>
            <a:r>
              <a:t>In der Stadtmitte befinden sich das Historische Museum, das Postmuseum und das Nationale Bildungsmuseum. Die Kunstgalerie „Christo Zokew“ beherbergt zahlreiche in- und ausländische Werke.Acht Kilometer südlich der Stadt befindet sich das Ethnografische Freilichtmuseum Etar.</a:t>
            </a:r>
          </a:p>
          <a:p>
            <a:pPr marL="0" indent="0" defTabSz="210311">
              <a:lnSpc>
                <a:spcPct val="100000"/>
              </a:lnSpc>
              <a:spcBef>
                <a:spcPts val="0"/>
              </a:spcBef>
              <a:buSzTx/>
              <a:buNone/>
              <a:defRPr i="1" sz="3600">
                <a:latin typeface="Times Roman"/>
                <a:ea typeface="Times Roman"/>
                <a:cs typeface="Times Roman"/>
                <a:sym typeface="Times Roman"/>
              </a:defRPr>
            </a:pPr>
            <a:r>
              <a:t> In der Nähe befindet sich auch das Freilichtmuseum Boschenzi.</a:t>
            </a:r>
          </a:p>
        </p:txBody>
      </p:sp>
      <p:pic>
        <p:nvPicPr>
          <p:cNvPr id="175" name="12-05-11-75759.jpg" descr="12-05-11-75759.jpg"/>
          <p:cNvPicPr>
            <a:picLocks noChangeAspect="1"/>
          </p:cNvPicPr>
          <p:nvPr/>
        </p:nvPicPr>
        <p:blipFill>
          <a:blip r:embed="rId6">
            <a:extLst/>
          </a:blip>
          <a:stretch>
            <a:fillRect/>
          </a:stretch>
        </p:blipFill>
        <p:spPr>
          <a:xfrm>
            <a:off x="19520290" y="7183426"/>
            <a:ext cx="5152140" cy="2897024"/>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76" name="109900773_3058670384170468_585585624015583458_n-1024x512.jpg" descr="109900773_3058670384170468_585585624015583458_n-1024x512.jpg"/>
          <p:cNvPicPr>
            <a:picLocks noChangeAspect="1"/>
          </p:cNvPicPr>
          <p:nvPr/>
        </p:nvPicPr>
        <p:blipFill>
          <a:blip r:embed="rId7">
            <a:extLst/>
          </a:blip>
          <a:stretch>
            <a:fillRect/>
          </a:stretch>
        </p:blipFill>
        <p:spPr>
          <a:xfrm>
            <a:off x="369474" y="10285417"/>
            <a:ext cx="5993578" cy="2996791"/>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77" name="181936276_4336148886403284_439563003065888746_n.jpg" descr="181936276_4336148886403284_439563003065888746_n.jpg"/>
          <p:cNvPicPr>
            <a:picLocks noChangeAspect="1"/>
          </p:cNvPicPr>
          <p:nvPr/>
        </p:nvPicPr>
        <p:blipFill>
          <a:blip r:embed="rId8">
            <a:extLst/>
          </a:blip>
          <a:stretch>
            <a:fillRect/>
          </a:stretch>
        </p:blipFill>
        <p:spPr>
          <a:xfrm>
            <a:off x="11226004" y="9887636"/>
            <a:ext cx="5056467" cy="3792351"/>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78" name="bozhentsi-2.jpg" descr="bozhentsi-2.jpg"/>
          <p:cNvPicPr>
            <a:picLocks noChangeAspect="1"/>
          </p:cNvPicPr>
          <p:nvPr/>
        </p:nvPicPr>
        <p:blipFill>
          <a:blip r:embed="rId9">
            <a:extLst/>
          </a:blip>
          <a:stretch>
            <a:fillRect/>
          </a:stretch>
        </p:blipFill>
        <p:spPr>
          <a:xfrm>
            <a:off x="6136094" y="9227894"/>
            <a:ext cx="5152140" cy="3269230"/>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79" name="Архитектурно-етнографски-музей-Етъра.jpg" descr="Архитектурно-етнографски-музей-Етъра.jpg"/>
          <p:cNvPicPr>
            <a:picLocks noChangeAspect="1"/>
          </p:cNvPicPr>
          <p:nvPr/>
        </p:nvPicPr>
        <p:blipFill>
          <a:blip r:embed="rId10">
            <a:extLst/>
          </a:blip>
          <a:stretch>
            <a:fillRect/>
          </a:stretch>
        </p:blipFill>
        <p:spPr>
          <a:xfrm>
            <a:off x="18017473" y="10198044"/>
            <a:ext cx="4816821" cy="3569698"/>
          </a:xfrm>
          <a:prstGeom prst="rect">
            <a:avLst/>
          </a:prstGeom>
          <a:ln w="12700">
            <a:miter lim="400000"/>
          </a:ln>
        </p:spPr>
      </p:pic>
      <p:pic>
        <p:nvPicPr>
          <p:cNvPr id="180" name="175_001_Dom_na_humora.jpg" descr="175_001_Dom_na_humora.jpg"/>
          <p:cNvPicPr>
            <a:picLocks noChangeAspect="1"/>
          </p:cNvPicPr>
          <p:nvPr/>
        </p:nvPicPr>
        <p:blipFill>
          <a:blip r:embed="rId11">
            <a:extLst/>
          </a:blip>
          <a:stretch>
            <a:fillRect/>
          </a:stretch>
        </p:blipFill>
        <p:spPr>
          <a:xfrm>
            <a:off x="16163609" y="5654966"/>
            <a:ext cx="5331039" cy="3569893"/>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81" name="5457aa56c8039.jpg" descr="5457aa56c8039.jpg"/>
          <p:cNvPicPr>
            <a:picLocks noChangeAspect="1"/>
          </p:cNvPicPr>
          <p:nvPr/>
        </p:nvPicPr>
        <p:blipFill>
          <a:blip r:embed="rId12">
            <a:extLst/>
          </a:blip>
          <a:srcRect l="20038" t="0" r="0" b="0"/>
          <a:stretch>
            <a:fillRect/>
          </a:stretch>
        </p:blipFill>
        <p:spPr>
          <a:xfrm>
            <a:off x="14424999" y="8680876"/>
            <a:ext cx="4119714" cy="3569697"/>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3" name="Dormition_of_the_Most_Holy_Mother_of_God_Church_Gabrovo_TB1.jpg" descr="Dormition_of_the_Most_Holy_Mother_of_God_Church_Gabrovo_TB1.jpg"/>
          <p:cNvPicPr>
            <a:picLocks noChangeAspect="1"/>
          </p:cNvPicPr>
          <p:nvPr/>
        </p:nvPicPr>
        <p:blipFill>
          <a:blip r:embed="rId3">
            <a:extLst/>
          </a:blip>
          <a:stretch>
            <a:fillRect/>
          </a:stretch>
        </p:blipFill>
        <p:spPr>
          <a:xfrm>
            <a:off x="19333331" y="3849520"/>
            <a:ext cx="4754141" cy="6016960"/>
          </a:xfrm>
          <a:prstGeom prst="rect">
            <a:avLst/>
          </a:prstGeom>
          <a:ln w="12700">
            <a:miter lim="400000"/>
          </a:ln>
          <a:effectLst>
            <a:outerShdw sx="100000" sy="100000" kx="0" ky="0" algn="b" rotWithShape="0" blurRad="254000" dist="127000" dir="5400000">
              <a:srgbClr val="000000">
                <a:alpha val="70000"/>
              </a:srgbClr>
            </a:outerShdw>
          </a:effectLst>
        </p:spPr>
      </p:pic>
      <p:sp>
        <p:nvSpPr>
          <p:cNvPr id="184" name="Kultur und Sehenswürdigkeiten"/>
          <p:cNvSpPr txBox="1"/>
          <p:nvPr/>
        </p:nvSpPr>
        <p:spPr>
          <a:xfrm>
            <a:off x="4606417" y="1447455"/>
            <a:ext cx="15171167" cy="2636776"/>
          </a:xfrm>
          <a:prstGeom prst="rect">
            <a:avLst/>
          </a:prstGeom>
          <a:ln w="12700">
            <a:miter lim="400000"/>
          </a:ln>
          <a:effectLst>
            <a:outerShdw sx="100000" sy="100000" kx="0" ky="0" algn="b" rotWithShape="0" blurRad="101600" dist="103418" dir="5400000">
              <a:srgbClr val="000000">
                <a:alpha val="31006"/>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500">
                <a:solidFill>
                  <a:srgbClr val="000000"/>
                </a:solidFill>
              </a:defRPr>
            </a:lvl1pPr>
          </a:lstStyle>
          <a:p>
            <a:pPr/>
            <a:r>
              <a:t>Kultur und Sehenswürdigkeiten</a:t>
            </a:r>
          </a:p>
        </p:txBody>
      </p:sp>
      <p:sp>
        <p:nvSpPr>
          <p:cNvPr id="185" name="Bauwerke…"/>
          <p:cNvSpPr txBox="1"/>
          <p:nvPr/>
        </p:nvSpPr>
        <p:spPr>
          <a:xfrm>
            <a:off x="1187727" y="2716648"/>
            <a:ext cx="14105801" cy="64254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195392" indent="-195392" algn="l" defTabSz="159105">
              <a:spcBef>
                <a:spcPts val="400"/>
              </a:spcBef>
              <a:buSzPct val="123000"/>
              <a:buChar char="•"/>
              <a:defRPr b="1" sz="3393">
                <a:solidFill>
                  <a:srgbClr val="000000"/>
                </a:solidFill>
                <a:latin typeface="Times Roman"/>
                <a:ea typeface="Times Roman"/>
                <a:cs typeface="Times Roman"/>
                <a:sym typeface="Times Roman"/>
              </a:defRPr>
            </a:pPr>
            <a:r>
              <a:t>Bauwerke</a:t>
            </a:r>
          </a:p>
          <a:p>
            <a:pPr algn="l" defTabSz="159105">
              <a:spcBef>
                <a:spcPts val="300"/>
              </a:spcBef>
              <a:defRPr i="1" sz="3132">
                <a:solidFill>
                  <a:srgbClr val="000000"/>
                </a:solidFill>
                <a:latin typeface="Times Roman"/>
                <a:ea typeface="Times Roman"/>
                <a:cs typeface="Times Roman"/>
                <a:sym typeface="Times Roman"/>
              </a:defRPr>
            </a:pPr>
            <a:r>
              <a:t>Wichtige Bauwerke sind der Uhrturm von 1835, die Baiow-Brücke von 1855, die Marienkirche mit meisterhaft geschnitzter Ikonostase und das Aprilow-Gymnasium in der Stadtmitte.</a:t>
            </a:r>
          </a:p>
          <a:p>
            <a:pPr algn="l" defTabSz="159105">
              <a:spcBef>
                <a:spcPts val="300"/>
              </a:spcBef>
              <a:defRPr i="1" sz="3132">
                <a:solidFill>
                  <a:srgbClr val="000000"/>
                </a:solidFill>
                <a:latin typeface="Times Roman"/>
                <a:ea typeface="Times Roman"/>
                <a:cs typeface="Times Roman"/>
                <a:sym typeface="Times Roman"/>
              </a:defRPr>
            </a:pPr>
            <a:r>
              <a:t>Ein Denkmal mitten im Fluss Jantra erinnert an den legendären Gründer von Gabrowo, den Schmied Ratscho (Ratscho Kowatscha = Ratscho der Schmied).</a:t>
            </a:r>
          </a:p>
          <a:p>
            <a:pPr algn="l" defTabSz="159105">
              <a:spcBef>
                <a:spcPts val="300"/>
              </a:spcBef>
              <a:defRPr i="1" sz="3132">
                <a:solidFill>
                  <a:srgbClr val="000000"/>
                </a:solidFill>
                <a:latin typeface="Times Roman"/>
                <a:ea typeface="Times Roman"/>
                <a:cs typeface="Times Roman"/>
                <a:sym typeface="Times Roman"/>
              </a:defRPr>
            </a:pPr>
            <a:r>
              <a:t>Fünf Kilometer südlich des Freilichtmuseums Etar liegt das im Jahre 1832 erbaute Kloster Sokolski (Sokolski manastir), Schlupfwinkel bulgarischer Freiheitskämpfer, wie Wassil Lewski (1837–1873), Djado Nikola und Zanko Djustabanow.</a:t>
            </a:r>
          </a:p>
          <a:p>
            <a:pPr algn="l" defTabSz="159105">
              <a:defRPr i="1" sz="3132">
                <a:solidFill>
                  <a:srgbClr val="000000"/>
                </a:solidFill>
                <a:latin typeface="Times Roman"/>
                <a:ea typeface="Times Roman"/>
                <a:cs typeface="Times Roman"/>
                <a:sym typeface="Times Roman"/>
              </a:defRPr>
            </a:pPr>
          </a:p>
          <a:p>
            <a:pPr lvl="7" marL="1546860" indent="-61873" algn="l" defTabSz="159105">
              <a:spcBef>
                <a:spcPts val="400"/>
              </a:spcBef>
              <a:buSzPct val="123000"/>
              <a:buChar char="•"/>
              <a:defRPr b="1" sz="1305">
                <a:solidFill>
                  <a:srgbClr val="000000"/>
                </a:solidFill>
                <a:latin typeface="Times Roman"/>
                <a:ea typeface="Times Roman"/>
                <a:cs typeface="Times Roman"/>
                <a:sym typeface="Times Roman"/>
              </a:defRPr>
            </a:pPr>
            <a:r>
              <a:t> </a:t>
            </a:r>
          </a:p>
          <a:p>
            <a:pPr marL="146544" indent="-146544" algn="l" defTabSz="159105">
              <a:buSzPct val="123000"/>
              <a:buChar char="•"/>
              <a:defRPr i="1" sz="3132">
                <a:solidFill>
                  <a:srgbClr val="000000"/>
                </a:solidFill>
                <a:latin typeface="Times Roman"/>
                <a:ea typeface="Times Roman"/>
                <a:cs typeface="Times Roman"/>
                <a:sym typeface="Times Roman"/>
              </a:defRPr>
            </a:pPr>
          </a:p>
          <a:p>
            <a:pPr algn="l" defTabSz="159105">
              <a:defRPr i="1" sz="1218">
                <a:solidFill>
                  <a:srgbClr val="000000"/>
                </a:solidFill>
                <a:latin typeface="Times Roman"/>
                <a:ea typeface="Times Roman"/>
                <a:cs typeface="Times Roman"/>
                <a:sym typeface="Times Roman"/>
              </a:defRPr>
            </a:pPr>
          </a:p>
          <a:p>
            <a:pPr algn="l" defTabSz="159105">
              <a:spcBef>
                <a:spcPts val="400"/>
              </a:spcBef>
              <a:defRPr i="1" sz="1218">
                <a:solidFill>
                  <a:srgbClr val="000000"/>
                </a:solidFill>
                <a:latin typeface="Times Roman"/>
                <a:ea typeface="Times Roman"/>
                <a:cs typeface="Times Roman"/>
                <a:sym typeface="Times Roman"/>
              </a:defRPr>
            </a:pPr>
          </a:p>
        </p:txBody>
      </p:sp>
      <p:pic>
        <p:nvPicPr>
          <p:cNvPr id="186" name="261_005_Sokolski_manastir_Gabrovo.jpg" descr="261_005_Sokolski_manastir_Gabrovo.jpg"/>
          <p:cNvPicPr>
            <a:picLocks noChangeAspect="1"/>
          </p:cNvPicPr>
          <p:nvPr/>
        </p:nvPicPr>
        <p:blipFill>
          <a:blip r:embed="rId4">
            <a:extLst/>
          </a:blip>
          <a:stretch>
            <a:fillRect/>
          </a:stretch>
        </p:blipFill>
        <p:spPr>
          <a:xfrm>
            <a:off x="396690" y="9107864"/>
            <a:ext cx="6128236" cy="4103731"/>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87" name="59_1339.jpg" descr="59_1339.jpg"/>
          <p:cNvPicPr>
            <a:picLocks noChangeAspect="1"/>
          </p:cNvPicPr>
          <p:nvPr/>
        </p:nvPicPr>
        <p:blipFill>
          <a:blip r:embed="rId5">
            <a:extLst/>
          </a:blip>
          <a:stretch>
            <a:fillRect/>
          </a:stretch>
        </p:blipFill>
        <p:spPr>
          <a:xfrm>
            <a:off x="6101481" y="9574552"/>
            <a:ext cx="5957244" cy="3790020"/>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88" name="DSC_5545-2048x1376.jpg" descr="DSC_5545-2048x1376.jpg"/>
          <p:cNvPicPr>
            <a:picLocks noChangeAspect="1"/>
          </p:cNvPicPr>
          <p:nvPr/>
        </p:nvPicPr>
        <p:blipFill>
          <a:blip r:embed="rId6">
            <a:extLst/>
          </a:blip>
          <a:stretch>
            <a:fillRect/>
          </a:stretch>
        </p:blipFill>
        <p:spPr>
          <a:xfrm>
            <a:off x="15395644" y="2825439"/>
            <a:ext cx="5480718" cy="3682358"/>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89" name="images.jpg" descr="images.jpg"/>
          <p:cNvPicPr>
            <a:picLocks noChangeAspect="1"/>
          </p:cNvPicPr>
          <p:nvPr/>
        </p:nvPicPr>
        <p:blipFill>
          <a:blip r:embed="rId7">
            <a:extLst/>
          </a:blip>
          <a:stretch>
            <a:fillRect/>
          </a:stretch>
        </p:blipFill>
        <p:spPr>
          <a:xfrm>
            <a:off x="16198073" y="9055079"/>
            <a:ext cx="6325449" cy="4209299"/>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91" name="20-may.jpg" descr="20-may.jpg"/>
          <p:cNvPicPr>
            <a:picLocks noChangeAspect="1"/>
          </p:cNvPicPr>
          <p:nvPr/>
        </p:nvPicPr>
        <p:blipFill>
          <a:blip r:embed="rId3">
            <a:extLst/>
          </a:blip>
          <a:stretch>
            <a:fillRect/>
          </a:stretch>
        </p:blipFill>
        <p:spPr>
          <a:xfrm>
            <a:off x="14091640" y="2846502"/>
            <a:ext cx="5730036" cy="4261715"/>
          </a:xfrm>
          <a:prstGeom prst="rect">
            <a:avLst/>
          </a:prstGeom>
          <a:ln w="12700">
            <a:miter lim="400000"/>
          </a:ln>
          <a:effectLst>
            <a:outerShdw sx="100000" sy="100000" kx="0" ky="0" algn="b" rotWithShape="0" blurRad="254000" dist="127000" dir="5400000">
              <a:srgbClr val="000000">
                <a:alpha val="70000"/>
              </a:srgbClr>
            </a:outerShdw>
          </a:effectLst>
        </p:spPr>
      </p:pic>
      <p:sp>
        <p:nvSpPr>
          <p:cNvPr id="192" name="Kultur und Sehenswürdigkeiten"/>
          <p:cNvSpPr txBox="1"/>
          <p:nvPr/>
        </p:nvSpPr>
        <p:spPr>
          <a:xfrm>
            <a:off x="4606416" y="940628"/>
            <a:ext cx="15171167" cy="2636775"/>
          </a:xfrm>
          <a:prstGeom prst="rect">
            <a:avLst/>
          </a:prstGeom>
          <a:ln w="12700">
            <a:miter lim="400000"/>
          </a:ln>
          <a:effectLst>
            <a:outerShdw sx="100000" sy="100000" kx="0" ky="0" algn="b" rotWithShape="0" blurRad="101600" dist="103418" dir="5400000">
              <a:srgbClr val="000000">
                <a:alpha val="31006"/>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500">
                <a:solidFill>
                  <a:srgbClr val="000000"/>
                </a:solidFill>
              </a:defRPr>
            </a:lvl1pPr>
          </a:lstStyle>
          <a:p>
            <a:pPr/>
            <a:r>
              <a:t>Kultur und Sehenswürdigkeiten</a:t>
            </a:r>
          </a:p>
        </p:txBody>
      </p:sp>
      <p:sp>
        <p:nvSpPr>
          <p:cNvPr id="193" name="Regelmäßige Veranstaltungen…"/>
          <p:cNvSpPr txBox="1"/>
          <p:nvPr/>
        </p:nvSpPr>
        <p:spPr>
          <a:xfrm>
            <a:off x="1619469" y="3261018"/>
            <a:ext cx="9690863" cy="2830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6939" indent="-46939" algn="l" defTabSz="120700">
              <a:spcBef>
                <a:spcPts val="300"/>
              </a:spcBef>
              <a:buSzPct val="123000"/>
              <a:buChar char="•"/>
              <a:defRPr b="1" sz="2772">
                <a:solidFill>
                  <a:srgbClr val="000000"/>
                </a:solidFill>
                <a:latin typeface="Times Roman"/>
                <a:ea typeface="Times Roman"/>
                <a:cs typeface="Times Roman"/>
                <a:sym typeface="Times Roman"/>
              </a:defRPr>
            </a:pPr>
            <a:r>
              <a:t>Regelmäßige Veranstaltungen</a:t>
            </a:r>
          </a:p>
          <a:p>
            <a:pPr lvl="1" marL="311810" indent="-150876" algn="l" defTabSz="120700">
              <a:buSzPct val="40000"/>
              <a:buBlip>
                <a:blip r:embed="rId4"/>
              </a:buBlip>
              <a:defRPr i="1" sz="2640">
                <a:solidFill>
                  <a:srgbClr val="000000"/>
                </a:solidFill>
                <a:latin typeface="Times Roman"/>
                <a:ea typeface="Times Roman"/>
                <a:cs typeface="Times Roman"/>
                <a:sym typeface="Times Roman"/>
              </a:defRPr>
            </a:pPr>
            <a:r>
              <a:t>Internationale Biennale für Satire in der Kunst</a:t>
            </a:r>
          </a:p>
          <a:p>
            <a:pPr lvl="1" marL="311810" indent="-150876" algn="l" defTabSz="120700">
              <a:buSzPct val="40000"/>
              <a:buBlip>
                <a:blip r:embed="rId4"/>
              </a:buBlip>
              <a:defRPr i="1" sz="2640">
                <a:solidFill>
                  <a:srgbClr val="000000"/>
                </a:solidFill>
                <a:latin typeface="Times Roman"/>
                <a:ea typeface="Times Roman"/>
                <a:cs typeface="Times Roman"/>
                <a:sym typeface="Times Roman"/>
              </a:defRPr>
            </a:pPr>
            <a:r>
              <a:t>September Kulturtage</a:t>
            </a:r>
          </a:p>
          <a:p>
            <a:pPr lvl="1" marL="311810" indent="-150876" algn="l" defTabSz="120700">
              <a:buSzPct val="40000"/>
              <a:buBlip>
                <a:blip r:embed="rId4"/>
              </a:buBlip>
              <a:defRPr i="1" sz="2640">
                <a:solidFill>
                  <a:srgbClr val="000000"/>
                </a:solidFill>
                <a:latin typeface="Times Roman"/>
                <a:ea typeface="Times Roman"/>
                <a:cs typeface="Times Roman"/>
                <a:sym typeface="Times Roman"/>
              </a:defRPr>
            </a:pPr>
            <a:r>
              <a:t>Internationale Handwerksmesse</a:t>
            </a:r>
            <a:endParaRPr sz="2244"/>
          </a:p>
          <a:p>
            <a:pPr algn="l" defTabSz="120700">
              <a:spcBef>
                <a:spcPts val="300"/>
              </a:spcBef>
              <a:defRPr b="1" sz="990">
                <a:solidFill>
                  <a:srgbClr val="000000"/>
                </a:solidFill>
                <a:latin typeface="Times Roman"/>
                <a:ea typeface="Times Roman"/>
                <a:cs typeface="Times Roman"/>
                <a:sym typeface="Times Roman"/>
              </a:defRPr>
            </a:pPr>
          </a:p>
          <a:p>
            <a:pPr marL="111171" indent="-111171" algn="l" defTabSz="120700">
              <a:buSzPct val="123000"/>
              <a:buChar char="•"/>
              <a:defRPr i="1" sz="2376">
                <a:solidFill>
                  <a:srgbClr val="000000"/>
                </a:solidFill>
                <a:latin typeface="Times Roman"/>
                <a:ea typeface="Times Roman"/>
                <a:cs typeface="Times Roman"/>
                <a:sym typeface="Times Roman"/>
              </a:defRPr>
            </a:pPr>
          </a:p>
          <a:p>
            <a:pPr algn="l" defTabSz="120700">
              <a:defRPr i="1" sz="924">
                <a:solidFill>
                  <a:srgbClr val="000000"/>
                </a:solidFill>
                <a:latin typeface="Times Roman"/>
                <a:ea typeface="Times Roman"/>
                <a:cs typeface="Times Roman"/>
                <a:sym typeface="Times Roman"/>
              </a:defRPr>
            </a:pPr>
          </a:p>
          <a:p>
            <a:pPr algn="l" defTabSz="120700">
              <a:spcBef>
                <a:spcPts val="300"/>
              </a:spcBef>
              <a:defRPr i="1" sz="924">
                <a:solidFill>
                  <a:srgbClr val="000000"/>
                </a:solidFill>
                <a:latin typeface="Times Roman"/>
                <a:ea typeface="Times Roman"/>
                <a:cs typeface="Times Roman"/>
                <a:sym typeface="Times Roman"/>
              </a:defRPr>
            </a:pPr>
          </a:p>
        </p:txBody>
      </p:sp>
      <p:pic>
        <p:nvPicPr>
          <p:cNvPr id="194" name="котка-карнавал-габрово.jpg" descr="котка-карнавал-габрово.jpg"/>
          <p:cNvPicPr>
            <a:picLocks noChangeAspect="1"/>
          </p:cNvPicPr>
          <p:nvPr/>
        </p:nvPicPr>
        <p:blipFill>
          <a:blip r:embed="rId5">
            <a:extLst/>
          </a:blip>
          <a:stretch>
            <a:fillRect/>
          </a:stretch>
        </p:blipFill>
        <p:spPr>
          <a:xfrm>
            <a:off x="11340865" y="3068110"/>
            <a:ext cx="3693945" cy="5171521"/>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95" name="IMG_4570.jpeg" descr="IMG_4570.jpeg"/>
          <p:cNvPicPr>
            <a:picLocks noChangeAspect="1"/>
          </p:cNvPicPr>
          <p:nvPr/>
        </p:nvPicPr>
        <p:blipFill>
          <a:blip r:embed="rId6">
            <a:extLst/>
          </a:blip>
          <a:stretch>
            <a:fillRect/>
          </a:stretch>
        </p:blipFill>
        <p:spPr>
          <a:xfrm>
            <a:off x="19973746" y="3697580"/>
            <a:ext cx="4139756" cy="5519674"/>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96" name="IMG_4587.jpeg" descr="IMG_4587.jpeg"/>
          <p:cNvPicPr>
            <a:picLocks noChangeAspect="1"/>
          </p:cNvPicPr>
          <p:nvPr/>
        </p:nvPicPr>
        <p:blipFill>
          <a:blip r:embed="rId7">
            <a:extLst/>
          </a:blip>
          <a:stretch>
            <a:fillRect/>
          </a:stretch>
        </p:blipFill>
        <p:spPr>
          <a:xfrm>
            <a:off x="13583986" y="6970204"/>
            <a:ext cx="4521579" cy="6028772"/>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97" name="karnaval-last-year.jpg" descr="karnaval-last-year.jpg"/>
          <p:cNvPicPr>
            <a:picLocks noChangeAspect="1"/>
          </p:cNvPicPr>
          <p:nvPr/>
        </p:nvPicPr>
        <p:blipFill>
          <a:blip r:embed="rId8">
            <a:extLst/>
          </a:blip>
          <a:stretch>
            <a:fillRect/>
          </a:stretch>
        </p:blipFill>
        <p:spPr>
          <a:xfrm>
            <a:off x="17352711" y="8353004"/>
            <a:ext cx="6766438" cy="3263171"/>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98" name="etar-1.jpg" descr="etar-1.jpg"/>
          <p:cNvPicPr>
            <a:picLocks noChangeAspect="1"/>
          </p:cNvPicPr>
          <p:nvPr/>
        </p:nvPicPr>
        <p:blipFill>
          <a:blip r:embed="rId9">
            <a:extLst/>
          </a:blip>
          <a:stretch>
            <a:fillRect/>
          </a:stretch>
        </p:blipFill>
        <p:spPr>
          <a:xfrm>
            <a:off x="565471" y="5867003"/>
            <a:ext cx="5422903" cy="4064003"/>
          </a:xfrm>
          <a:prstGeom prst="rect">
            <a:avLst/>
          </a:prstGeom>
          <a:ln w="12700">
            <a:miter lim="400000"/>
          </a:ln>
          <a:effectLst>
            <a:outerShdw sx="100000" sy="100000" kx="0" ky="0" algn="b" rotWithShape="0" blurRad="254000" dist="127000" dir="5400000">
              <a:srgbClr val="000000">
                <a:alpha val="70000"/>
              </a:srgbClr>
            </a:outerShdw>
          </a:effectLst>
        </p:spPr>
      </p:pic>
      <p:pic>
        <p:nvPicPr>
          <p:cNvPr id="199" name="12-Sarachestvo-1640-.jpg" descr="12-Sarachestvo-1640-.jpg"/>
          <p:cNvPicPr>
            <a:picLocks noChangeAspect="1"/>
          </p:cNvPicPr>
          <p:nvPr/>
        </p:nvPicPr>
        <p:blipFill>
          <a:blip r:embed="rId10">
            <a:extLst/>
          </a:blip>
          <a:stretch>
            <a:fillRect/>
          </a:stretch>
        </p:blipFill>
        <p:spPr>
          <a:xfrm>
            <a:off x="5676784" y="7586408"/>
            <a:ext cx="6643091" cy="3645599"/>
          </a:xfrm>
          <a:prstGeom prst="rect">
            <a:avLst/>
          </a:prstGeom>
          <a:ln w="12700">
            <a:miter lim="400000"/>
          </a:ln>
          <a:effectLst>
            <a:outerShdw sx="100000" sy="100000" kx="0" ky="0" algn="b" rotWithShape="0" blurRad="254000" dist="127000" dir="5400000">
              <a:srgbClr val="000000">
                <a:alpha val="70000"/>
              </a:srgbClr>
            </a:outerShdw>
          </a:effectLst>
        </p:spPr>
      </p:pic>
      <p:pic>
        <p:nvPicPr>
          <p:cNvPr id="200" name="NachaloGaleria_9164.jpeg" descr="NachaloGaleria_9164.jpeg"/>
          <p:cNvPicPr>
            <a:picLocks noChangeAspect="1"/>
          </p:cNvPicPr>
          <p:nvPr/>
        </p:nvPicPr>
        <p:blipFill>
          <a:blip r:embed="rId11">
            <a:extLst/>
          </a:blip>
          <a:stretch>
            <a:fillRect/>
          </a:stretch>
        </p:blipFill>
        <p:spPr>
          <a:xfrm>
            <a:off x="1001582" y="9665338"/>
            <a:ext cx="5873503" cy="3915670"/>
          </a:xfrm>
          <a:prstGeom prst="rect">
            <a:avLst/>
          </a:prstGeom>
          <a:ln w="127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3_DynamicLight">
  <a:themeElements>
    <a:clrScheme name="33_DynamicLight">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E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a:ea typeface="Helvetica"/>
        <a:cs typeface="Helvetica"/>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5E00"/>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